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7559675" cy="10691813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5050"/>
    <a:srgbClr val="CCFF99"/>
    <a:srgbClr val="0066FF"/>
    <a:srgbClr val="3333FF"/>
    <a:srgbClr val="0000FF"/>
    <a:srgbClr val="F29000"/>
    <a:srgbClr val="FF9900"/>
    <a:srgbClr val="FCEB8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37" autoAdjust="0"/>
    <p:restoredTop sz="94660"/>
  </p:normalViewPr>
  <p:slideViewPr>
    <p:cSldViewPr>
      <p:cViewPr varScale="1">
        <p:scale>
          <a:sx n="47" d="100"/>
          <a:sy n="47" d="100"/>
        </p:scale>
        <p:origin x="2796" y="48"/>
      </p:cViewPr>
      <p:guideLst>
        <p:guide orient="horz" pos="404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620" cy="494813"/>
          </a:xfrm>
          <a:prstGeom prst="rect">
            <a:avLst/>
          </a:prstGeom>
        </p:spPr>
        <p:txBody>
          <a:bodyPr vert="horz" lIns="90616" tIns="45306" rIns="90616" bIns="453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2"/>
            <a:ext cx="2918620" cy="494813"/>
          </a:xfrm>
          <a:prstGeom prst="rect">
            <a:avLst/>
          </a:prstGeom>
        </p:spPr>
        <p:txBody>
          <a:bodyPr vert="horz" lIns="90616" tIns="45306" rIns="90616" bIns="45306" rtlCol="0"/>
          <a:lstStyle>
            <a:lvl1pPr algn="r">
              <a:defRPr sz="1300"/>
            </a:lvl1pPr>
          </a:lstStyle>
          <a:p>
            <a:fld id="{BF4D6D8F-2C59-43EB-B48D-2039D8B6D1B4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6" tIns="45306" rIns="90616" bIns="453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9"/>
            <a:ext cx="5387982" cy="3884437"/>
          </a:xfrm>
          <a:prstGeom prst="rect">
            <a:avLst/>
          </a:prstGeom>
        </p:spPr>
        <p:txBody>
          <a:bodyPr vert="horz" lIns="90616" tIns="45306" rIns="90616" bIns="453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505"/>
            <a:ext cx="2918620" cy="494813"/>
          </a:xfrm>
          <a:prstGeom prst="rect">
            <a:avLst/>
          </a:prstGeom>
        </p:spPr>
        <p:txBody>
          <a:bodyPr vert="horz" lIns="90616" tIns="45306" rIns="90616" bIns="453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1505"/>
            <a:ext cx="2918620" cy="494813"/>
          </a:xfrm>
          <a:prstGeom prst="rect">
            <a:avLst/>
          </a:prstGeom>
        </p:spPr>
        <p:txBody>
          <a:bodyPr vert="horz" lIns="90616" tIns="45306" rIns="90616" bIns="45306" rtlCol="0" anchor="b"/>
          <a:lstStyle>
            <a:lvl1pPr algn="r">
              <a:defRPr sz="1300"/>
            </a:lvl1pPr>
          </a:lstStyle>
          <a:p>
            <a:fld id="{A9ED0E86-9CD9-40ED-A628-D9AE4E0D2E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77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0750" y="1233488"/>
            <a:ext cx="23542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D0E86-9CD9-40ED-A628-D9AE4E0D2E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1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7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41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7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30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13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9715"/>
            <a:ext cx="6520220" cy="4445113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097683"/>
            <a:ext cx="6520220" cy="2338834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37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2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51152"/>
            <a:ext cx="3212862" cy="67838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2053"/>
            <a:ext cx="3212863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9341"/>
            <a:ext cx="3212863" cy="5738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4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8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9"/>
            <a:ext cx="2437995" cy="2494752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4"/>
            <a:ext cx="3827086" cy="76030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01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4"/>
            <a:ext cx="3827086" cy="76030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96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1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2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8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936F12A-F206-489D-BEDC-D5368F6C7DE7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28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8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DE8B-D023-4793-961B-5C18F3E72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2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mailto:odawara@umeco.inf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F5983623-12B9-04C0-F9F9-00447AE91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653" y="3010304"/>
            <a:ext cx="1223412" cy="1223412"/>
          </a:xfrm>
          <a:prstGeom prst="rect">
            <a:avLst/>
          </a:prstGeom>
        </p:spPr>
      </p:pic>
      <p:graphicFrame>
        <p:nvGraphicFramePr>
          <p:cNvPr id="21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43174"/>
              </p:ext>
            </p:extLst>
          </p:nvPr>
        </p:nvGraphicFramePr>
        <p:xfrm>
          <a:off x="506158" y="4697834"/>
          <a:ext cx="6707318" cy="5538503"/>
        </p:xfrm>
        <a:graphic>
          <a:graphicData uri="http://schemas.openxmlformats.org/drawingml/2006/table">
            <a:tbl>
              <a:tblPr/>
              <a:tblGrid>
                <a:gridCol w="2005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3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531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企業・ＮＰＯ・学校　パートナーシップミーティング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in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県西　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参加申込書</a:t>
                      </a: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82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１．氏名・ふりがな</a:t>
                      </a:r>
                      <a:r>
                        <a:rPr kumimoji="1" lang="en-US" altLang="ja-JP" sz="1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必須</a:t>
                      </a:r>
                      <a:r>
                        <a:rPr kumimoji="1" lang="en-US" altLang="ja-JP" sz="10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２．会社または団体名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必須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３．連絡先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必須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（電話）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（メール）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594">
                <a:tc gridSpan="3">
                  <a:txBody>
                    <a:bodyPr/>
                    <a:lstStyle/>
                    <a:p>
                      <a:pPr marL="268288" marR="0" lvl="0" indent="-268288" algn="l" defTabSz="1042988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４．イベント当日、「３．連絡先」を除く項目を記載した名簿を配布します。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68288" marR="0" lvl="0" indent="-268288" algn="l" defTabSz="1042988" rtl="0" eaLnBrk="1" fontAlgn="base" latinLnBrk="0" hangingPunct="1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名簿掲載の可否についてお知らせください。　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必ずいずれかにチェックしてください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68288" marR="0" lvl="0" indent="-268288" algn="l" defTabSz="1042988" rtl="0" eaLnBrk="1" fontAlgn="base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□氏名・団体名掲載可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□団体名のみ掲載可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□名簿への掲載不可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丸ｺﾞｼｯｸM-PRO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丸ｺﾞｼｯｸM-PRO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185">
                <a:tc gridSpan="3">
                  <a:txBody>
                    <a:bodyPr/>
                    <a:lstStyle/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５．所属する団体の活動内容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企業の事業内容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en-US" altLang="ja-JP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必須</a:t>
                      </a:r>
                      <a:r>
                        <a:rPr kumimoji="1" lang="en-US" altLang="ja-JP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字以内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689">
                <a:tc gridSpan="3">
                  <a:txBody>
                    <a:bodyPr/>
                    <a:lstStyle/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６．このイベントを通じて、実施してみたいマッチング事業のイメージやアイディア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任意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】100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字以内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80975" marR="0" lvl="0" indent="-180975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５・６の内容は、当日、名簿に掲載して配布します。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参加者間の交流促進のため、ぜひご記入ください。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3090">
                <a:tc gridSpan="3"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７． 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SDGs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の目標のうち、興味ある分野を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つお選びください。</a:t>
                      </a:r>
                      <a:r>
                        <a:rPr kumimoji="1" lang="en-US" altLang="ja-JP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必須</a:t>
                      </a:r>
                      <a:r>
                        <a:rPr kumimoji="1" lang="en-US" altLang="ja-JP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（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優先順位の高いものから１，２，３とご記入ください。）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67469" y="3664820"/>
            <a:ext cx="6432240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42988">
              <a:lnSpc>
                <a:spcPts val="1100"/>
              </a:lnSpc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おだわら市民交流センターＵＭＥＣＯのホームページのメールフォームから、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042988">
              <a:lnSpc>
                <a:spcPts val="1100"/>
              </a:lnSpc>
              <a:spcBef>
                <a:spcPts val="6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200" dirty="0">
                <a:hlinkClick r:id="rId4"/>
              </a:rPr>
              <a:t>odawara@umeco.info</a:t>
            </a:r>
            <a:r>
              <a:rPr lang="en-US" altLang="ja-JP" sz="1200" dirty="0"/>
              <a:t>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もしくは下欄の申込用紙にご記入のうえ、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042988">
              <a:lnSpc>
                <a:spcPts val="1100"/>
              </a:lnSpc>
              <a:spcBef>
                <a:spcPts val="600"/>
              </a:spcBef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までにお申し込みください。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b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</a:b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419210" y="3329682"/>
            <a:ext cx="2424522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1042988">
              <a:lnSpc>
                <a:spcPct val="110000"/>
              </a:lnSpc>
              <a:spcBef>
                <a:spcPct val="500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■申込方法</a:t>
            </a:r>
          </a:p>
        </p:txBody>
      </p:sp>
      <p:sp>
        <p:nvSpPr>
          <p:cNvPr id="24" name="Text Box 98"/>
          <p:cNvSpPr txBox="1">
            <a:spLocks noChangeArrowheads="1"/>
          </p:cNvSpPr>
          <p:nvPr/>
        </p:nvSpPr>
        <p:spPr bwMode="auto">
          <a:xfrm>
            <a:off x="420861" y="4409802"/>
            <a:ext cx="7785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おだわら市民交流センターＵＭＥＣＯ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　　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0465-24-6633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］</a:t>
            </a:r>
          </a:p>
        </p:txBody>
      </p:sp>
      <p:sp>
        <p:nvSpPr>
          <p:cNvPr id="25" name="Text Box 99"/>
          <p:cNvSpPr txBox="1">
            <a:spLocks noChangeArrowheads="1"/>
          </p:cNvSpPr>
          <p:nvPr/>
        </p:nvSpPr>
        <p:spPr bwMode="auto">
          <a:xfrm>
            <a:off x="467469" y="737394"/>
            <a:ext cx="6453715" cy="698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42988">
              <a:lnSpc>
                <a:spcPts val="1600"/>
              </a:lnSpc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おだわら市民交流センターＵＭＥＣＯ　会議室１･２･３</a:t>
            </a:r>
            <a:b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小田原市栄町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1-1-27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ＪＲ、小田急、箱根登山、大雄山線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｢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小田原駅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｣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から徒歩約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042988">
              <a:lnSpc>
                <a:spcPts val="1600"/>
              </a:lnSpc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専用駐車場はございません。最寄りの有料駐車場か公共交通機関をご利用ください。</a:t>
            </a:r>
          </a:p>
        </p:txBody>
      </p:sp>
      <p:sp>
        <p:nvSpPr>
          <p:cNvPr id="26" name="Text Box 102"/>
          <p:cNvSpPr txBox="1">
            <a:spLocks noChangeArrowheads="1"/>
          </p:cNvSpPr>
          <p:nvPr/>
        </p:nvSpPr>
        <p:spPr bwMode="auto">
          <a:xfrm>
            <a:off x="419210" y="377354"/>
            <a:ext cx="1419275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1042988">
              <a:lnSpc>
                <a:spcPct val="110000"/>
              </a:lnSpc>
              <a:spcBef>
                <a:spcPct val="500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■会　場</a:t>
            </a:r>
          </a:p>
        </p:txBody>
      </p:sp>
      <p:sp>
        <p:nvSpPr>
          <p:cNvPr id="27" name="Text Box 115"/>
          <p:cNvSpPr txBox="1">
            <a:spLocks noChangeArrowheads="1"/>
          </p:cNvSpPr>
          <p:nvPr/>
        </p:nvSpPr>
        <p:spPr bwMode="auto">
          <a:xfrm>
            <a:off x="755475" y="10286007"/>
            <a:ext cx="61207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ご記入いただいた個人情報等を、パートナーシップ支援事業以外の目的で利用することはありません。</a:t>
            </a:r>
          </a:p>
        </p:txBody>
      </p:sp>
      <p:sp>
        <p:nvSpPr>
          <p:cNvPr id="28" name="Text Box 93"/>
          <p:cNvSpPr txBox="1">
            <a:spLocks noChangeArrowheads="1"/>
          </p:cNvSpPr>
          <p:nvPr/>
        </p:nvSpPr>
        <p:spPr bwMode="auto">
          <a:xfrm>
            <a:off x="419210" y="1385466"/>
            <a:ext cx="2015604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1042988">
              <a:lnSpc>
                <a:spcPct val="110000"/>
              </a:lnSpc>
              <a:spcBef>
                <a:spcPct val="500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■お問合せ</a:t>
            </a:r>
          </a:p>
        </p:txBody>
      </p:sp>
      <p:sp>
        <p:nvSpPr>
          <p:cNvPr id="29" name="Text Box 94"/>
          <p:cNvSpPr txBox="1">
            <a:spLocks noChangeArrowheads="1"/>
          </p:cNvSpPr>
          <p:nvPr/>
        </p:nvSpPr>
        <p:spPr bwMode="auto">
          <a:xfrm>
            <a:off x="467469" y="1673498"/>
            <a:ext cx="64801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神奈川県 政策局 政策部 ＮＰＯ協働推進課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045-210-3703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Text Box 93"/>
          <p:cNvSpPr txBox="1">
            <a:spLocks noChangeArrowheads="1"/>
          </p:cNvSpPr>
          <p:nvPr/>
        </p:nvSpPr>
        <p:spPr bwMode="auto">
          <a:xfrm>
            <a:off x="419210" y="2537594"/>
            <a:ext cx="4023791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1042988">
              <a:lnSpc>
                <a:spcPct val="110000"/>
              </a:lnSpc>
              <a:spcBef>
                <a:spcPct val="500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■お知らせ</a:t>
            </a:r>
          </a:p>
        </p:txBody>
      </p:sp>
      <p:sp>
        <p:nvSpPr>
          <p:cNvPr id="32" name="Text Box 94"/>
          <p:cNvSpPr txBox="1">
            <a:spLocks noChangeArrowheads="1"/>
          </p:cNvSpPr>
          <p:nvPr/>
        </p:nvSpPr>
        <p:spPr bwMode="auto">
          <a:xfrm>
            <a:off x="467469" y="2105546"/>
            <a:ext cx="648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42988">
              <a:spcBef>
                <a:spcPct val="500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おだわら市民交流センターＵＭＥＣＯ</a:t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0465-24-6611</a:t>
            </a:r>
          </a:p>
        </p:txBody>
      </p:sp>
      <p:sp>
        <p:nvSpPr>
          <p:cNvPr id="35" name="Text Box 94"/>
          <p:cNvSpPr txBox="1">
            <a:spLocks noChangeArrowheads="1"/>
          </p:cNvSpPr>
          <p:nvPr/>
        </p:nvSpPr>
        <p:spPr bwMode="auto">
          <a:xfrm>
            <a:off x="467469" y="2810728"/>
            <a:ext cx="6567053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042988" eaLnBrk="0">
              <a:lnSpc>
                <a:spcPts val="1600"/>
              </a:lnSpc>
              <a:spcBef>
                <a:spcPct val="500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組織・団体のチラシやパンフレット等の配架コーナーを会場に設置します。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042988" eaLnBrk="0"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配架を希望する方は、当日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2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部程度を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ご持参ください。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255A105-A67F-43DA-46A5-1DD887FD8C9C}"/>
              </a:ext>
            </a:extLst>
          </p:cNvPr>
          <p:cNvGrpSpPr/>
          <p:nvPr/>
        </p:nvGrpSpPr>
        <p:grpSpPr>
          <a:xfrm>
            <a:off x="4067869" y="1457474"/>
            <a:ext cx="2952328" cy="1296144"/>
            <a:chOff x="4058713" y="1385466"/>
            <a:chExt cx="3033492" cy="1386612"/>
          </a:xfrm>
        </p:grpSpPr>
        <p:pic>
          <p:nvPicPr>
            <p:cNvPr id="1026" name="Picture 2" descr="\\SAPOSENSV\share\ドキュメント\★UMECOイラスト\交流センター地図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713" y="1389116"/>
              <a:ext cx="3033492" cy="13829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正方形/長方形 1"/>
            <p:cNvSpPr/>
            <p:nvPr/>
          </p:nvSpPr>
          <p:spPr>
            <a:xfrm>
              <a:off x="4068423" y="1385466"/>
              <a:ext cx="3023781" cy="138661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6F216686-2749-E2ED-9ADD-17D4108A6D45}"/>
                </a:ext>
              </a:extLst>
            </p:cNvPr>
            <p:cNvSpPr/>
            <p:nvPr/>
          </p:nvSpPr>
          <p:spPr>
            <a:xfrm>
              <a:off x="5550175" y="1940522"/>
              <a:ext cx="720885" cy="237032"/>
            </a:xfrm>
            <a:prstGeom prst="roundRect">
              <a:avLst/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6" name="テキスト ボックス 24">
              <a:extLst>
                <a:ext uri="{FF2B5EF4-FFF2-40B4-BE49-F238E27FC236}">
                  <a16:creationId xmlns:a16="http://schemas.microsoft.com/office/drawing/2014/main" id="{B6660B2E-7E67-9546-C737-B12FEBD9B6AC}"/>
                </a:ext>
              </a:extLst>
            </p:cNvPr>
            <p:cNvSpPr txBox="1"/>
            <p:nvPr/>
          </p:nvSpPr>
          <p:spPr>
            <a:xfrm>
              <a:off x="5550175" y="1964693"/>
              <a:ext cx="71526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 P丸ゴシック体M" panose="020B0600010101010101" pitchFamily="50" charset="-128"/>
                  <a:ea typeface="AR P丸ゴシック体M" panose="020B0600010101010101" pitchFamily="50" charset="-128"/>
                </a:rPr>
                <a:t>ミナカ小田原</a:t>
              </a: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0905F0-A44A-3857-9D49-DAC1B64758AA}"/>
              </a:ext>
            </a:extLst>
          </p:cNvPr>
          <p:cNvSpPr txBox="1"/>
          <p:nvPr/>
        </p:nvSpPr>
        <p:spPr>
          <a:xfrm>
            <a:off x="809492" y="8695873"/>
            <a:ext cx="3126177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1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．貧困をなくそう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．飢餓をゼロに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3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．すべての人に健康と福祉を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．質の高い教育をみんなに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5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．ジェンダー平等を実現しよう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．安全な水とトイレを世界中に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7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．エネルギーをみんなにそしてクリーンに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．働きがいも経済成長も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9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産業と技術革新の基盤を作ろう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5A8419-32B0-1AD7-C3BD-3EB3147870D4}"/>
              </a:ext>
            </a:extLst>
          </p:cNvPr>
          <p:cNvSpPr txBox="1"/>
          <p:nvPr/>
        </p:nvSpPr>
        <p:spPr>
          <a:xfrm>
            <a:off x="3945316" y="8713439"/>
            <a:ext cx="30748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．人や国の不平等をなくそう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．住み続けられるまちづくりを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．つくる責任つかう責任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．気候変動に具体的な対策を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．海の豊かさを守ろう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．陸の豊かさも守ろう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．平和と公正をすべての人に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17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パートナーシップで目標を達成しよう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4EDAAE-5986-9362-D383-119D070887B7}"/>
              </a:ext>
            </a:extLst>
          </p:cNvPr>
          <p:cNvSpPr txBox="1"/>
          <p:nvPr/>
        </p:nvSpPr>
        <p:spPr>
          <a:xfrm>
            <a:off x="5990064" y="4137821"/>
            <a:ext cx="1223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＜申込みフォーム＞</a:t>
            </a:r>
          </a:p>
        </p:txBody>
      </p:sp>
    </p:spTree>
    <p:extLst>
      <p:ext uri="{BB962C8B-B14F-4D97-AF65-F5344CB8AC3E}">
        <p14:creationId xmlns:p14="http://schemas.microsoft.com/office/powerpoint/2010/main" val="12740122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568</Words>
  <Application>Microsoft Office PowerPoint</Application>
  <PresentationFormat>ユーザー設定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P丸ゴシック体M</vt:lpstr>
      <vt:lpstr>HG丸ｺﾞｼｯｸM-PRO</vt:lpstr>
      <vt:lpstr>メイリオ</vt:lpstr>
      <vt:lpstr>Calibri</vt:lpstr>
      <vt:lpstr>Calibri Light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水落 健人</dc:creator>
  <cp:lastModifiedBy>ウメコ おだわら市民交流センター</cp:lastModifiedBy>
  <cp:revision>81</cp:revision>
  <cp:lastPrinted>2025-08-18T05:49:56Z</cp:lastPrinted>
  <dcterms:modified xsi:type="dcterms:W3CDTF">2025-09-12T04:23:23Z</dcterms:modified>
</cp:coreProperties>
</file>